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9" r:id="rId5"/>
    <p:sldId id="260" r:id="rId6"/>
    <p:sldId id="261" r:id="rId7"/>
    <p:sldId id="258" r:id="rId8"/>
    <p:sldId id="269" r:id="rId9"/>
    <p:sldId id="271" r:id="rId10"/>
    <p:sldId id="264" r:id="rId11"/>
    <p:sldId id="273" r:id="rId12"/>
    <p:sldId id="266" r:id="rId13"/>
    <p:sldId id="267" r:id="rId14"/>
    <p:sldId id="274" r:id="rId15"/>
    <p:sldId id="275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21"/>
    <p:restoredTop sz="86418"/>
  </p:normalViewPr>
  <p:slideViewPr>
    <p:cSldViewPr>
      <p:cViewPr varScale="1">
        <p:scale>
          <a:sx n="111" d="100"/>
          <a:sy n="111" d="100"/>
        </p:scale>
        <p:origin x="224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3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FF94-551B-4591-9024-10DE463C4AF3}" type="datetimeFigureOut">
              <a:rPr lang="en-US" smtClean="0"/>
              <a:t>12/29/15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4D43-8B9E-4A2D-8CA5-C5CDC4A83AC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FF94-551B-4591-9024-10DE463C4AF3}" type="datetimeFigureOut">
              <a:rPr lang="en-US" smtClean="0"/>
              <a:t>12/29/15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4D43-8B9E-4A2D-8CA5-C5CDC4A83AC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FF94-551B-4591-9024-10DE463C4AF3}" type="datetimeFigureOut">
              <a:rPr lang="en-US" smtClean="0"/>
              <a:t>12/29/15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4D43-8B9E-4A2D-8CA5-C5CDC4A83AC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FF94-551B-4591-9024-10DE463C4AF3}" type="datetimeFigureOut">
              <a:rPr lang="en-US" smtClean="0"/>
              <a:t>12/29/15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4D43-8B9E-4A2D-8CA5-C5CDC4A83AC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FF94-551B-4591-9024-10DE463C4AF3}" type="datetimeFigureOut">
              <a:rPr lang="en-US" smtClean="0"/>
              <a:t>12/29/15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4D43-8B9E-4A2D-8CA5-C5CDC4A83AC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FF94-551B-4591-9024-10DE463C4AF3}" type="datetimeFigureOut">
              <a:rPr lang="en-US" smtClean="0"/>
              <a:t>12/29/15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4D43-8B9E-4A2D-8CA5-C5CDC4A83AC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FF94-551B-4591-9024-10DE463C4AF3}" type="datetimeFigureOut">
              <a:rPr lang="en-US" smtClean="0"/>
              <a:t>12/29/15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4D43-8B9E-4A2D-8CA5-C5CDC4A83AC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FF94-551B-4591-9024-10DE463C4AF3}" type="datetimeFigureOut">
              <a:rPr lang="en-US" smtClean="0"/>
              <a:t>12/29/15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4D43-8B9E-4A2D-8CA5-C5CDC4A83AC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FF94-551B-4591-9024-10DE463C4AF3}" type="datetimeFigureOut">
              <a:rPr lang="en-US" smtClean="0"/>
              <a:t>12/29/15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4D43-8B9E-4A2D-8CA5-C5CDC4A83AC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FF94-551B-4591-9024-10DE463C4AF3}" type="datetimeFigureOut">
              <a:rPr lang="en-US" smtClean="0"/>
              <a:t>12/29/15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4D43-8B9E-4A2D-8CA5-C5CDC4A83AC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FF94-551B-4591-9024-10DE463C4AF3}" type="datetimeFigureOut">
              <a:rPr lang="en-US" smtClean="0"/>
              <a:t>12/29/15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4D43-8B9E-4A2D-8CA5-C5CDC4A83AC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7FF94-551B-4591-9024-10DE463C4AF3}" type="datetimeFigureOut">
              <a:rPr lang="en-US" smtClean="0"/>
              <a:t>12/29/15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D4D43-8B9E-4A2D-8CA5-C5CDC4A83AC3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5778" y="228600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09600"/>
            <a:ext cx="2228845" cy="108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609600"/>
            <a:ext cx="1088120" cy="108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685800"/>
            <a:ext cx="1485116" cy="972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685800" y="3237434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Les</a:t>
            </a:r>
            <a:r>
              <a:rPr lang="en-US" b="1" baseline="0" dirty="0" smtClean="0"/>
              <a:t> </a:t>
            </a:r>
            <a:r>
              <a:rPr lang="en-US" b="1" dirty="0" smtClean="0"/>
              <a:t>4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Bacteri</a:t>
            </a:r>
            <a:r>
              <a:rPr lang="nl-NL" b="1" dirty="0" err="1" smtClean="0"/>
              <a:t>ën</a:t>
            </a:r>
            <a:r>
              <a:rPr lang="nl-NL" b="1" dirty="0" smtClean="0"/>
              <a:t> zichtbaar maken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SEM: E. Coli </a:t>
            </a:r>
            <a:r>
              <a:rPr lang="en-US" b="1" dirty="0" err="1" smtClean="0"/>
              <a:t>Bacterie</a:t>
            </a:r>
            <a:r>
              <a:rPr lang="en-US" b="1" dirty="0" smtClean="0"/>
              <a:t> </a:t>
            </a:r>
            <a:r>
              <a:rPr lang="en-US" b="1" dirty="0" err="1" smtClean="0"/>
              <a:t>Cellen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20000x (2µm)</a:t>
            </a:r>
            <a:endParaRPr lang="en-US" b="1" dirty="0"/>
          </a:p>
        </p:txBody>
      </p:sp>
      <p:pic>
        <p:nvPicPr>
          <p:cNvPr id="4" name="Picture 3" descr="Screen Shot 2015-06-24 at 09.11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0"/>
            <a:ext cx="5547155" cy="41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5778" y="225778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571"/>
            <a:ext cx="1399540" cy="683895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05" y="461571"/>
            <a:ext cx="683895" cy="6838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733800" y="6397823"/>
            <a:ext cx="1752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 (</a:t>
            </a:r>
            <a:r>
              <a:rPr lang="tr-TR" sz="1400" dirty="0" err="1">
                <a:solidFill>
                  <a:srgbClr val="FF0000"/>
                </a:solidFill>
              </a:rPr>
              <a:t>Muskin</a:t>
            </a:r>
            <a:r>
              <a:rPr lang="tr-TR" sz="1400" dirty="0">
                <a:solidFill>
                  <a:srgbClr val="FF0000"/>
                </a:solidFill>
              </a:rPr>
              <a:t> et al., 2008</a:t>
            </a:r>
            <a:r>
              <a:rPr lang="tr-TR" sz="1400" dirty="0" smtClean="0">
                <a:solidFill>
                  <a:srgbClr val="FF0000"/>
                </a:solidFill>
              </a:rPr>
              <a:t>)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47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Gezonde</a:t>
            </a:r>
            <a:r>
              <a:rPr lang="en-US" b="1" dirty="0" smtClean="0"/>
              <a:t> </a:t>
            </a:r>
            <a:r>
              <a:rPr lang="en-US" b="1" dirty="0"/>
              <a:t>E. Coli </a:t>
            </a:r>
            <a:r>
              <a:rPr lang="en-US" b="1" dirty="0" err="1" smtClean="0"/>
              <a:t>Bacterie</a:t>
            </a:r>
            <a:r>
              <a:rPr lang="en-US" b="1" dirty="0" smtClean="0"/>
              <a:t> </a:t>
            </a:r>
            <a:r>
              <a:rPr lang="en-US" b="1" dirty="0" err="1" smtClean="0"/>
              <a:t>Cellen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50000x (1µm)</a:t>
            </a:r>
            <a:endParaRPr lang="en-US" b="1" dirty="0"/>
          </a:p>
        </p:txBody>
      </p:sp>
      <p:pic>
        <p:nvPicPr>
          <p:cNvPr id="4" name="Picture 3" descr="Screen Shot 2015-06-24 at 09.11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543" y="2286000"/>
            <a:ext cx="5529857" cy="41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5778" y="211667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571"/>
            <a:ext cx="1399540" cy="683895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05" y="461571"/>
            <a:ext cx="683895" cy="6838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733800" y="6397823"/>
            <a:ext cx="1752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 (</a:t>
            </a:r>
            <a:r>
              <a:rPr lang="tr-TR" sz="1400" dirty="0" err="1">
                <a:solidFill>
                  <a:srgbClr val="FF0000"/>
                </a:solidFill>
              </a:rPr>
              <a:t>Muskin</a:t>
            </a:r>
            <a:r>
              <a:rPr lang="tr-TR" sz="1400" dirty="0">
                <a:solidFill>
                  <a:srgbClr val="FF0000"/>
                </a:solidFill>
              </a:rPr>
              <a:t> et al., 2008</a:t>
            </a:r>
            <a:r>
              <a:rPr lang="tr-TR" sz="1400" dirty="0" smtClean="0">
                <a:solidFill>
                  <a:srgbClr val="FF0000"/>
                </a:solidFill>
              </a:rPr>
              <a:t>)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78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249362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err="1" smtClean="0"/>
              <a:t>Licht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Microscoop</a:t>
            </a:r>
            <a:r>
              <a:rPr lang="en-US" sz="4000" b="1" dirty="0" smtClean="0"/>
              <a:t> </a:t>
            </a:r>
            <a:r>
              <a:rPr lang="en-US" sz="4000" b="1" dirty="0" smtClean="0"/>
              <a:t>vs. </a:t>
            </a:r>
            <a:br>
              <a:rPr lang="en-US" sz="4000" b="1" dirty="0" smtClean="0"/>
            </a:br>
            <a:r>
              <a:rPr lang="en-US" sz="4000" b="1" dirty="0" smtClean="0"/>
              <a:t>Electron </a:t>
            </a:r>
            <a:r>
              <a:rPr lang="en-US" sz="4000" b="1" dirty="0" err="1" smtClean="0"/>
              <a:t>Microscoop</a:t>
            </a:r>
            <a:r>
              <a:rPr lang="en-US" sz="4000" b="1" dirty="0" smtClean="0"/>
              <a:t>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225778" y="225778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571"/>
            <a:ext cx="1399540" cy="68389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05" y="461571"/>
            <a:ext cx="683895" cy="683895"/>
          </a:xfrm>
          <a:prstGeom prst="rect">
            <a:avLst/>
          </a:prstGeom>
        </p:spPr>
      </p:pic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417746"/>
              </p:ext>
            </p:extLst>
          </p:nvPr>
        </p:nvGraphicFramePr>
        <p:xfrm>
          <a:off x="1143000" y="2971800"/>
          <a:ext cx="7239000" cy="202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3427"/>
                <a:gridCol w="3009472"/>
                <a:gridCol w="2196101"/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Licht microscoop</a:t>
                      </a:r>
                      <a:endParaRPr lang="nl-NL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Electron</a:t>
                      </a:r>
                      <a:r>
                        <a:rPr lang="nl-NL" dirty="0" smtClean="0"/>
                        <a:t> microscoop</a:t>
                      </a:r>
                      <a:endParaRPr lang="nl-NL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Lichtbron</a:t>
                      </a:r>
                      <a:endParaRPr lang="nl-NL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Zichtbaar licht </a:t>
                      </a:r>
                      <a:br>
                        <a:rPr lang="nl-NL" dirty="0" smtClean="0"/>
                      </a:br>
                      <a:r>
                        <a:rPr lang="nl-NL" dirty="0" smtClean="0"/>
                        <a:t>(400-700 </a:t>
                      </a:r>
                      <a:r>
                        <a:rPr lang="nl-NL" dirty="0" err="1" smtClean="0"/>
                        <a:t>nm</a:t>
                      </a:r>
                      <a:r>
                        <a:rPr lang="nl-NL" dirty="0" smtClean="0"/>
                        <a:t>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Electronenbundel</a:t>
                      </a:r>
                      <a:r>
                        <a:rPr lang="nl-NL" dirty="0" smtClean="0"/>
                        <a:t> (0,005 </a:t>
                      </a:r>
                      <a:r>
                        <a:rPr lang="nl-NL" dirty="0" err="1" smtClean="0"/>
                        <a:t>nm</a:t>
                      </a:r>
                      <a:r>
                        <a:rPr lang="nl-NL" dirty="0" smtClean="0"/>
                        <a:t>)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resolutie</a:t>
                      </a:r>
                      <a:endParaRPr lang="nl-NL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0,25 µm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0,05 </a:t>
                      </a:r>
                      <a:r>
                        <a:rPr lang="nl-NL" dirty="0" err="1" smtClean="0"/>
                        <a:t>nm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Maximale vergroting</a:t>
                      </a:r>
                      <a:endParaRPr lang="nl-NL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1400x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1,000,000 x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153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 </a:t>
            </a:r>
            <a:br>
              <a:rPr lang="en-US" sz="4000" b="1" dirty="0" smtClean="0"/>
            </a:br>
            <a:r>
              <a:rPr lang="en-US" sz="4000" b="1" dirty="0" err="1" smtClean="0"/>
              <a:t>Limiet</a:t>
            </a:r>
            <a:r>
              <a:rPr lang="en-US" sz="4000" b="1" dirty="0" smtClean="0"/>
              <a:t> van de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 </a:t>
            </a:r>
            <a:r>
              <a:rPr lang="en-US" sz="4000" b="1" dirty="0" err="1" smtClean="0"/>
              <a:t>Licht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Microscoop</a:t>
            </a:r>
            <a:endParaRPr lang="en-US" sz="4000" b="1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67012"/>
            <a:ext cx="7391400" cy="27955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25778" y="225778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571"/>
            <a:ext cx="1399540" cy="68389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05" y="461571"/>
            <a:ext cx="683895" cy="68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76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AFM </a:t>
            </a:r>
            <a:r>
              <a:rPr lang="en-US" b="1" dirty="0" err="1" smtClean="0"/>
              <a:t>beelden</a:t>
            </a:r>
            <a:r>
              <a:rPr lang="en-US" b="1" smtClean="0"/>
              <a:t> van bacteria</a:t>
            </a:r>
            <a:endParaRPr lang="en-US" b="1" dirty="0"/>
          </a:p>
        </p:txBody>
      </p:sp>
      <p:pic>
        <p:nvPicPr>
          <p:cNvPr id="4" name="Picture 3" descr="Macintosh HD:Users:busraacikel:Desktop:Screen Shot 2015-07-09 at 00.08.57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r="16630" b="21407"/>
          <a:stretch/>
        </p:blipFill>
        <p:spPr bwMode="auto">
          <a:xfrm>
            <a:off x="4131310" y="2133600"/>
            <a:ext cx="4479290" cy="3886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" y="2286000"/>
            <a:ext cx="3503295" cy="3581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5778" y="225778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715000" y="6172200"/>
            <a:ext cx="1447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(</a:t>
            </a:r>
            <a:r>
              <a:rPr lang="tr-TR" sz="1400" dirty="0" err="1">
                <a:solidFill>
                  <a:srgbClr val="FF0000"/>
                </a:solidFill>
              </a:rPr>
              <a:t>Liu</a:t>
            </a:r>
            <a:r>
              <a:rPr lang="tr-TR" sz="1400" dirty="0">
                <a:solidFill>
                  <a:srgbClr val="FF0000"/>
                </a:solidFill>
              </a:rPr>
              <a:t> et al., 2010</a:t>
            </a:r>
            <a:r>
              <a:rPr lang="tr-TR" sz="1400" dirty="0" smtClean="0">
                <a:solidFill>
                  <a:srgbClr val="FF0000"/>
                </a:solidFill>
              </a:rPr>
              <a:t>). 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571"/>
            <a:ext cx="1399540" cy="683895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05" y="461571"/>
            <a:ext cx="683895" cy="68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13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b="1" dirty="0" smtClean="0"/>
              <a:t>References: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Liu, S., Ng, A. K., </a:t>
            </a:r>
            <a:r>
              <a:rPr lang="en-US" dirty="0" err="1"/>
              <a:t>Xu</a:t>
            </a:r>
            <a:r>
              <a:rPr lang="en-US" dirty="0"/>
              <a:t>, R., Wei, J., Tan, C. M., Yang, Y., &amp; Chen, Y. (2010). Antibacterial action of </a:t>
            </a:r>
            <a:r>
              <a:rPr lang="en-US" dirty="0" smtClean="0"/>
              <a:t>Dispersed </a:t>
            </a:r>
            <a:r>
              <a:rPr lang="en-US" dirty="0"/>
              <a:t>single-walled carbon nanotubes on Escherichia coli and Bacillus </a:t>
            </a:r>
            <a:r>
              <a:rPr lang="en-US" dirty="0" err="1"/>
              <a:t>subtilis</a:t>
            </a:r>
            <a:r>
              <a:rPr lang="en-US" dirty="0"/>
              <a:t> investigated by atomic force microscopy. </a:t>
            </a:r>
            <a:r>
              <a:rPr lang="en-US" i="1" dirty="0" err="1"/>
              <a:t>Nanoscale</a:t>
            </a:r>
            <a:r>
              <a:rPr lang="en-US" dirty="0"/>
              <a:t>, </a:t>
            </a:r>
            <a:r>
              <a:rPr lang="en-US" i="1" dirty="0"/>
              <a:t>2</a:t>
            </a:r>
            <a:r>
              <a:rPr lang="en-US" dirty="0"/>
              <a:t>(12), 2744-2750.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tr-TR" dirty="0" err="1"/>
              <a:t>Muskin</a:t>
            </a:r>
            <a:r>
              <a:rPr lang="tr-TR" dirty="0"/>
              <a:t>, J., </a:t>
            </a:r>
            <a:r>
              <a:rPr lang="tr-TR" dirty="0" err="1"/>
              <a:t>Wattnem</a:t>
            </a:r>
            <a:r>
              <a:rPr lang="tr-TR" dirty="0"/>
              <a:t>, J., </a:t>
            </a:r>
            <a:r>
              <a:rPr lang="tr-TR" dirty="0" err="1"/>
              <a:t>Ragusa</a:t>
            </a:r>
            <a:r>
              <a:rPr lang="tr-TR" dirty="0"/>
              <a:t>, M.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Hug</a:t>
            </a:r>
            <a:r>
              <a:rPr lang="tr-TR" dirty="0"/>
              <a:t>, B. (2008). Real </a:t>
            </a:r>
            <a:r>
              <a:rPr lang="tr-TR" dirty="0" err="1"/>
              <a:t>Science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Marketing </a:t>
            </a:r>
            <a:r>
              <a:rPr lang="tr-TR" dirty="0" err="1"/>
              <a:t>Hype</a:t>
            </a:r>
            <a:r>
              <a:rPr lang="tr-TR" dirty="0"/>
              <a:t>: </a:t>
            </a:r>
            <a:r>
              <a:rPr lang="tr-TR" dirty="0" err="1"/>
              <a:t>Student</a:t>
            </a:r>
            <a:r>
              <a:rPr lang="tr-TR" dirty="0" err="1" smtClean="0"/>
              <a:t>-Designed</a:t>
            </a:r>
            <a:r>
              <a:rPr lang="tr-TR" dirty="0" smtClean="0"/>
              <a:t> </a:t>
            </a:r>
            <a:r>
              <a:rPr lang="tr-TR" dirty="0" err="1"/>
              <a:t>Experiments</a:t>
            </a:r>
            <a:r>
              <a:rPr lang="tr-TR" dirty="0"/>
              <a:t> Test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Antimicrobial</a:t>
            </a:r>
            <a:r>
              <a:rPr lang="tr-TR" dirty="0"/>
              <a:t> </a:t>
            </a:r>
            <a:r>
              <a:rPr lang="tr-TR" dirty="0" err="1"/>
              <a:t>Effects</a:t>
            </a:r>
            <a:r>
              <a:rPr lang="tr-TR" dirty="0"/>
              <a:t> of Silver </a:t>
            </a:r>
            <a:r>
              <a:rPr lang="tr-TR" dirty="0" err="1"/>
              <a:t>Nanoparticles</a:t>
            </a:r>
            <a:r>
              <a:rPr lang="tr-TR" i="1" dirty="0"/>
              <a:t>. </a:t>
            </a:r>
            <a:r>
              <a:rPr lang="tr-TR" i="1" dirty="0" err="1"/>
              <a:t>The</a:t>
            </a:r>
            <a:r>
              <a:rPr lang="tr-TR" i="1" dirty="0"/>
              <a:t> </a:t>
            </a:r>
            <a:r>
              <a:rPr lang="tr-TR" i="1" dirty="0" err="1"/>
              <a:t>Science</a:t>
            </a:r>
            <a:r>
              <a:rPr lang="tr-TR" i="1" dirty="0"/>
              <a:t> </a:t>
            </a:r>
            <a:r>
              <a:rPr lang="tr-TR" i="1" dirty="0" err="1"/>
              <a:t>Teacher</a:t>
            </a:r>
            <a:r>
              <a:rPr lang="tr-TR" dirty="0"/>
              <a:t>, 75(4), 57-61.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5778" y="225778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571"/>
            <a:ext cx="1399540" cy="68389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05" y="461571"/>
            <a:ext cx="683895" cy="68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94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cintosh HD:Users:busraacikel:Desktop:Mold_On_Aga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38400"/>
            <a:ext cx="4800600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25778" y="225778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571"/>
            <a:ext cx="1399540" cy="68389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05" y="461571"/>
            <a:ext cx="683895" cy="68389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7550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 smtClean="0"/>
          </a:p>
          <a:p>
            <a:r>
              <a:rPr lang="en-US" sz="4000" b="1" dirty="0"/>
              <a:t>D</a:t>
            </a:r>
            <a:r>
              <a:rPr lang="en-US" sz="4000" b="1" dirty="0" smtClean="0"/>
              <a:t>e </a:t>
            </a:r>
            <a:r>
              <a:rPr lang="en-US" sz="4000" b="1" dirty="0" err="1" smtClean="0"/>
              <a:t>organismen</a:t>
            </a:r>
            <a:r>
              <a:rPr lang="en-US" sz="4000" b="1" dirty="0" smtClean="0"/>
              <a:t> die </a:t>
            </a:r>
            <a:r>
              <a:rPr lang="en-US" sz="4000" b="1" dirty="0" err="1" smtClean="0"/>
              <a:t>ontstaan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zijn</a:t>
            </a:r>
            <a:r>
              <a:rPr lang="en-US" sz="4000" b="1" dirty="0" smtClean="0"/>
              <a:t> op de </a:t>
            </a:r>
            <a:r>
              <a:rPr lang="en-US" sz="4000" b="1" dirty="0" smtClean="0"/>
              <a:t>agar </a:t>
            </a:r>
            <a:r>
              <a:rPr lang="en-US" sz="4000" b="1" dirty="0" err="1" smtClean="0"/>
              <a:t>kubussen</a:t>
            </a:r>
            <a:endParaRPr lang="en-US" sz="4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09800" y="1828800"/>
            <a:ext cx="4724400" cy="4724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5778" y="225778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571"/>
            <a:ext cx="1399540" cy="68389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05" y="461571"/>
            <a:ext cx="683895" cy="68389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7550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/>
              <a:t>Licht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Microscoop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90760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SEM </a:t>
            </a:r>
            <a:br>
              <a:rPr lang="tr-TR" b="1" dirty="0" smtClean="0"/>
            </a:br>
            <a:r>
              <a:rPr lang="tr-TR" b="1" dirty="0" smtClean="0"/>
              <a:t>1000x (20µm)</a:t>
            </a:r>
            <a:endParaRPr lang="en-US" b="1" dirty="0"/>
          </a:p>
        </p:txBody>
      </p:sp>
      <p:pic>
        <p:nvPicPr>
          <p:cNvPr id="1026" name="Picture 2" descr="C:\Users\Emine\Dropbox\Irresistible_Turkiye_NNOT\Modul_Tasarimi\SEM Images\Bacteria on Dry Surface\20141213.001470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9933" y="2489400"/>
            <a:ext cx="4906667" cy="4140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5778" y="225778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571"/>
            <a:ext cx="1399540" cy="68389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05" y="461571"/>
            <a:ext cx="683895" cy="6838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SEM</a:t>
            </a:r>
            <a:br>
              <a:rPr lang="tr-TR" b="1" dirty="0" smtClean="0"/>
            </a:br>
            <a:r>
              <a:rPr lang="tr-TR" b="1" dirty="0" smtClean="0"/>
              <a:t>2400x (10µm)</a:t>
            </a:r>
            <a:endParaRPr lang="en-US" b="1" dirty="0"/>
          </a:p>
        </p:txBody>
      </p:sp>
      <p:pic>
        <p:nvPicPr>
          <p:cNvPr id="2050" name="Picture 2" descr="C:\Users\Emine\Dropbox\Irresistible_Turkiye_NNOT\Modul_Tasarimi\SEM Images\Bacteria on Dry Surface\20141213.001474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489400"/>
            <a:ext cx="4906666" cy="4140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5778" y="225778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571"/>
            <a:ext cx="1399540" cy="68389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05" y="461571"/>
            <a:ext cx="683895" cy="6838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SEM</a:t>
            </a:r>
            <a:br>
              <a:rPr lang="tr-TR" b="1" dirty="0" smtClean="0"/>
            </a:br>
            <a:r>
              <a:rPr lang="tr-TR" b="1" dirty="0" smtClean="0"/>
              <a:t>5000x (5µm)</a:t>
            </a:r>
            <a:endParaRPr lang="en-US" b="1" dirty="0"/>
          </a:p>
        </p:txBody>
      </p:sp>
      <p:pic>
        <p:nvPicPr>
          <p:cNvPr id="3074" name="Picture 2" descr="C:\Users\Emine\Dropbox\Irresistible_Turkiye_NNOT\Modul_Tasarimi\SEM Images\Bacteria on Dry Surface\20141213.001475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489400"/>
            <a:ext cx="4906667" cy="4140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5778" y="225778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571"/>
            <a:ext cx="1399540" cy="68389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05" y="461571"/>
            <a:ext cx="683895" cy="6838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SEM</a:t>
            </a:r>
            <a:br>
              <a:rPr lang="tr-TR" b="1" dirty="0" smtClean="0"/>
            </a:br>
            <a:r>
              <a:rPr lang="tr-TR" b="1" dirty="0" smtClean="0"/>
              <a:t>5000x (5 µm)</a:t>
            </a:r>
            <a:endParaRPr lang="en-US" b="1" dirty="0"/>
          </a:p>
        </p:txBody>
      </p:sp>
      <p:pic>
        <p:nvPicPr>
          <p:cNvPr id="3" name="Resim 1" descr="C:\Users\can\Downloads\20141205.001444_copy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2489400"/>
            <a:ext cx="4731429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25778" y="225778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571"/>
            <a:ext cx="1399540" cy="68389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05" y="461571"/>
            <a:ext cx="683895" cy="6838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Gezonde</a:t>
            </a:r>
            <a:r>
              <a:rPr lang="en-US" b="1" dirty="0" smtClean="0"/>
              <a:t> </a:t>
            </a:r>
            <a:r>
              <a:rPr lang="en-US" b="1" dirty="0" smtClean="0"/>
              <a:t>E. Coli </a:t>
            </a:r>
            <a:r>
              <a:rPr lang="en-US" b="1" dirty="0" err="1" smtClean="0"/>
              <a:t>Bacterie</a:t>
            </a:r>
            <a:r>
              <a:rPr lang="en-US" b="1" dirty="0" smtClean="0"/>
              <a:t> </a:t>
            </a:r>
            <a:r>
              <a:rPr lang="en-US" b="1" dirty="0" err="1" smtClean="0"/>
              <a:t>Cellen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1000x (50µm)</a:t>
            </a:r>
            <a:endParaRPr lang="en-US" b="1" dirty="0"/>
          </a:p>
        </p:txBody>
      </p:sp>
      <p:pic>
        <p:nvPicPr>
          <p:cNvPr id="4" name="Picture 3" descr="Screen Shot 2015-06-24 at 09.11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341" y="2286000"/>
            <a:ext cx="5529859" cy="41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5778" y="211667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733800" y="6397823"/>
            <a:ext cx="1752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 (</a:t>
            </a:r>
            <a:r>
              <a:rPr lang="tr-TR" sz="1400" dirty="0" err="1">
                <a:solidFill>
                  <a:srgbClr val="FF0000"/>
                </a:solidFill>
              </a:rPr>
              <a:t>Muskin</a:t>
            </a:r>
            <a:r>
              <a:rPr lang="tr-TR" sz="1400" dirty="0">
                <a:solidFill>
                  <a:srgbClr val="FF0000"/>
                </a:solidFill>
              </a:rPr>
              <a:t> et al., 2008</a:t>
            </a:r>
            <a:r>
              <a:rPr lang="tr-TR" sz="1400" dirty="0" smtClean="0">
                <a:solidFill>
                  <a:srgbClr val="FF0000"/>
                </a:solidFill>
              </a:rPr>
              <a:t>)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571"/>
            <a:ext cx="1399540" cy="683895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05" y="461571"/>
            <a:ext cx="683895" cy="68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44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Gezonde</a:t>
            </a:r>
            <a:r>
              <a:rPr lang="en-US" b="1" dirty="0" smtClean="0"/>
              <a:t> </a:t>
            </a:r>
            <a:r>
              <a:rPr lang="en-US" b="1" dirty="0"/>
              <a:t>E. Coli </a:t>
            </a:r>
            <a:r>
              <a:rPr lang="en-US" b="1" dirty="0" err="1" smtClean="0"/>
              <a:t>Bacterie</a:t>
            </a:r>
            <a:r>
              <a:rPr lang="en-US" b="1" dirty="0" smtClean="0"/>
              <a:t> </a:t>
            </a:r>
            <a:r>
              <a:rPr lang="en-US" b="1" dirty="0" err="1" smtClean="0"/>
              <a:t>Cellen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10000x (5µm)</a:t>
            </a:r>
            <a:endParaRPr lang="en-US" b="1" dirty="0"/>
          </a:p>
        </p:txBody>
      </p:sp>
      <p:pic>
        <p:nvPicPr>
          <p:cNvPr id="4" name="Picture 3" descr="Screen Shot 2015-06-24 at 09.11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543" y="2286000"/>
            <a:ext cx="5529857" cy="41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5778" y="211667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571"/>
            <a:ext cx="1399540" cy="68389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05" y="461571"/>
            <a:ext cx="683895" cy="6838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733800" y="6397823"/>
            <a:ext cx="1752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 (</a:t>
            </a:r>
            <a:r>
              <a:rPr lang="tr-TR" sz="1400" dirty="0" err="1">
                <a:solidFill>
                  <a:srgbClr val="FF0000"/>
                </a:solidFill>
              </a:rPr>
              <a:t>Muskin</a:t>
            </a:r>
            <a:r>
              <a:rPr lang="tr-TR" sz="1400" dirty="0">
                <a:solidFill>
                  <a:srgbClr val="FF0000"/>
                </a:solidFill>
              </a:rPr>
              <a:t> et al., 2008</a:t>
            </a:r>
            <a:r>
              <a:rPr lang="tr-TR" sz="1400" dirty="0" smtClean="0">
                <a:solidFill>
                  <a:srgbClr val="FF0000"/>
                </a:solidFill>
              </a:rPr>
              <a:t>)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551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136</Words>
  <Application>Microsoft Macintosh PowerPoint</Application>
  <PresentationFormat>Diavoorstelling (4:3)</PresentationFormat>
  <Paragraphs>35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Les 4 Bacteriën zichtbaar maken</vt:lpstr>
      <vt:lpstr>PowerPoint-presentatie</vt:lpstr>
      <vt:lpstr>PowerPoint-presentatie</vt:lpstr>
      <vt:lpstr> SEM  1000x (20µm)</vt:lpstr>
      <vt:lpstr> SEM 2400x (10µm)</vt:lpstr>
      <vt:lpstr> SEM 5000x (5µm)</vt:lpstr>
      <vt:lpstr> SEM 5000x (5 µm)</vt:lpstr>
      <vt:lpstr> Gezonde E. Coli Bacterie Cellen 1000x (50µm)</vt:lpstr>
      <vt:lpstr> Gezonde E. Coli Bacterie Cellen 10000x (5µm)</vt:lpstr>
      <vt:lpstr> SEM: E. Coli Bacterie Cellen 20000x (2µm)</vt:lpstr>
      <vt:lpstr> Gezonde E. Coli Bacterie Cellen 50000x (1µm)</vt:lpstr>
      <vt:lpstr>  Licht Microscoop vs.  Electron Microscoop  </vt:lpstr>
      <vt:lpstr>  Limiet van de  Licht Microscoop</vt:lpstr>
      <vt:lpstr>AFM beelden van bacteria</vt:lpstr>
      <vt:lpstr>References: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GÖRÜNTÜLEME</dc:title>
  <dc:creator>Emine</dc:creator>
  <cp:lastModifiedBy>Jan Apotheker</cp:lastModifiedBy>
  <cp:revision>26</cp:revision>
  <dcterms:created xsi:type="dcterms:W3CDTF">2015-06-15T21:05:27Z</dcterms:created>
  <dcterms:modified xsi:type="dcterms:W3CDTF">2015-12-29T12:18:02Z</dcterms:modified>
</cp:coreProperties>
</file>